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270" r:id="rId4"/>
    <p:sldId id="362" r:id="rId5"/>
    <p:sldId id="320" r:id="rId6"/>
    <p:sldId id="366" r:id="rId7"/>
    <p:sldId id="378" r:id="rId8"/>
    <p:sldId id="379" r:id="rId9"/>
    <p:sldId id="288" r:id="rId10"/>
    <p:sldId id="355" r:id="rId11"/>
    <p:sldId id="266" r:id="rId12"/>
    <p:sldId id="259" r:id="rId13"/>
    <p:sldId id="258" r:id="rId14"/>
    <p:sldId id="322" r:id="rId15"/>
    <p:sldId id="323" r:id="rId16"/>
    <p:sldId id="384" r:id="rId17"/>
    <p:sldId id="385" r:id="rId18"/>
    <p:sldId id="291" r:id="rId19"/>
    <p:sldId id="354" r:id="rId20"/>
    <p:sldId id="305" r:id="rId21"/>
    <p:sldId id="306" r:id="rId22"/>
    <p:sldId id="369" r:id="rId23"/>
    <p:sldId id="308" r:id="rId24"/>
    <p:sldId id="310" r:id="rId25"/>
    <p:sldId id="382" r:id="rId26"/>
    <p:sldId id="383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№6</c:v>
                </c:pt>
                <c:pt idx="2">
                  <c:v>СОШ №8</c:v>
                </c:pt>
                <c:pt idx="3">
                  <c:v>Гимназия №11</c:v>
                </c:pt>
                <c:pt idx="4">
                  <c:v>СОШ №13</c:v>
                </c:pt>
                <c:pt idx="5">
                  <c:v>Лицей №12</c:v>
                </c:pt>
                <c:pt idx="6">
                  <c:v>СОШ №10</c:v>
                </c:pt>
                <c:pt idx="7">
                  <c:v>СОШ №2</c:v>
                </c:pt>
                <c:pt idx="8">
                  <c:v>СОШ №4</c:v>
                </c:pt>
                <c:pt idx="9">
                  <c:v>СОШ №5</c:v>
                </c:pt>
                <c:pt idx="10">
                  <c:v>СОШ №3</c:v>
                </c:pt>
                <c:pt idx="11">
                  <c:v>СОШ №7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0.99</c:v>
                </c:pt>
                <c:pt idx="6">
                  <c:v>0.98</c:v>
                </c:pt>
                <c:pt idx="7">
                  <c:v>0.96</c:v>
                </c:pt>
                <c:pt idx="8">
                  <c:v>0.96</c:v>
                </c:pt>
                <c:pt idx="9">
                  <c:v>0.96</c:v>
                </c:pt>
                <c:pt idx="10">
                  <c:v>0.95</c:v>
                </c:pt>
                <c:pt idx="11">
                  <c:v>0.95</c:v>
                </c:pt>
              </c:numCache>
            </c:numRef>
          </c:val>
        </c:ser>
        <c:axId val="65588224"/>
        <c:axId val="65594112"/>
      </c:barChart>
      <c:catAx>
        <c:axId val="65588224"/>
        <c:scaling>
          <c:orientation val="minMax"/>
        </c:scaling>
        <c:axPos val="b"/>
        <c:tickLblPos val="nextTo"/>
        <c:crossAx val="65594112"/>
        <c:crosses val="autoZero"/>
        <c:auto val="1"/>
        <c:lblAlgn val="ctr"/>
        <c:lblOffset val="100"/>
      </c:catAx>
      <c:valAx>
        <c:axId val="655941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55882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02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Ивановская ООШ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Старо - Кувакская СОШ</c:v>
                </c:pt>
                <c:pt idx="16">
                  <c:v>Каркалинская ООШ</c:v>
                </c:pt>
                <c:pt idx="17">
                  <c:v>Шугуровская СОШ</c:v>
                </c:pt>
                <c:pt idx="18">
                  <c:v>Урмышлинская ООШ</c:v>
                </c:pt>
                <c:pt idx="19">
                  <c:v>Ст-Письмянская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val>
        </c:ser>
        <c:axId val="95510528"/>
        <c:axId val="95512064"/>
      </c:barChart>
      <c:catAx>
        <c:axId val="9551052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5512064"/>
        <c:crosses val="autoZero"/>
        <c:auto val="1"/>
        <c:lblAlgn val="ctr"/>
        <c:lblOffset val="100"/>
      </c:catAx>
      <c:valAx>
        <c:axId val="9551206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551052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7.5136511831025446E-2"/>
          <c:y val="0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99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ООШ №1</c:v>
                </c:pt>
                <c:pt idx="3">
                  <c:v>СОШ №8</c:v>
                </c:pt>
                <c:pt idx="4">
                  <c:v>СОШ №10</c:v>
                </c:pt>
                <c:pt idx="5">
                  <c:v>СОШ №13</c:v>
                </c:pt>
                <c:pt idx="6">
                  <c:v>СОШ №4</c:v>
                </c:pt>
                <c:pt idx="7">
                  <c:v>СОШ №5</c:v>
                </c:pt>
                <c:pt idx="8">
                  <c:v>СОШ №7</c:v>
                </c:pt>
                <c:pt idx="9">
                  <c:v>СОШ №6</c:v>
                </c:pt>
                <c:pt idx="10">
                  <c:v>Гимназия №11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</c:v>
                </c:pt>
                <c:pt idx="1">
                  <c:v>0.89</c:v>
                </c:pt>
                <c:pt idx="2">
                  <c:v>0.88</c:v>
                </c:pt>
                <c:pt idx="3">
                  <c:v>0.87</c:v>
                </c:pt>
                <c:pt idx="4">
                  <c:v>0.83</c:v>
                </c:pt>
                <c:pt idx="5">
                  <c:v>0.82</c:v>
                </c:pt>
                <c:pt idx="6">
                  <c:v>0.8</c:v>
                </c:pt>
                <c:pt idx="7">
                  <c:v>0.79</c:v>
                </c:pt>
                <c:pt idx="8">
                  <c:v>0.77</c:v>
                </c:pt>
                <c:pt idx="9">
                  <c:v>0.76</c:v>
                </c:pt>
                <c:pt idx="10">
                  <c:v>0.66</c:v>
                </c:pt>
                <c:pt idx="11">
                  <c:v>0.63</c:v>
                </c:pt>
              </c:numCache>
            </c:numRef>
          </c:val>
        </c:ser>
        <c:axId val="95544064"/>
        <c:axId val="95545600"/>
      </c:barChart>
      <c:catAx>
        <c:axId val="95544064"/>
        <c:scaling>
          <c:orientation val="minMax"/>
        </c:scaling>
        <c:axPos val="b"/>
        <c:tickLblPos val="nextTo"/>
        <c:crossAx val="95545600"/>
        <c:crosses val="autoZero"/>
        <c:auto val="1"/>
        <c:lblAlgn val="ctr"/>
        <c:lblOffset val="100"/>
      </c:catAx>
      <c:valAx>
        <c:axId val="955456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5544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74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74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74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Ивановская ООШ</c:v>
                </c:pt>
                <c:pt idx="1">
                  <c:v>Сугушлинская ООШ</c:v>
                </c:pt>
                <c:pt idx="2">
                  <c:v>Федотовская ООШ</c:v>
                </c:pt>
                <c:pt idx="3">
                  <c:v>Подлесная ООШ</c:v>
                </c:pt>
                <c:pt idx="4">
                  <c:v>Ст – Иштерякская ООШ</c:v>
                </c:pt>
                <c:pt idx="5">
                  <c:v>СОШ им. Горького</c:v>
                </c:pt>
                <c:pt idx="6">
                  <c:v>Урмышлинская ООШ</c:v>
                </c:pt>
                <c:pt idx="7">
                  <c:v>Ст-Письмянская ООШ</c:v>
                </c:pt>
                <c:pt idx="8">
                  <c:v>Н– Чершелинская ООШ</c:v>
                </c:pt>
                <c:pt idx="9">
                  <c:v>Керлигачская ООШ</c:v>
                </c:pt>
                <c:pt idx="10">
                  <c:v>Шугуровская СОШ </c:v>
                </c:pt>
                <c:pt idx="11">
                  <c:v>Н - Иштирякская ш- д. сад</c:v>
                </c:pt>
                <c:pt idx="12">
                  <c:v>Куакбашская ООШ</c:v>
                </c:pt>
                <c:pt idx="13">
                  <c:v>Н.Серёжкинская ООШ</c:v>
                </c:pt>
                <c:pt idx="14">
                  <c:v>Старо - Кувакская СОШ</c:v>
                </c:pt>
                <c:pt idx="15">
                  <c:v>Тимяшевская СОШ</c:v>
                </c:pt>
                <c:pt idx="16">
                  <c:v>Н–Чершелин. ш.– дет. сад</c:v>
                </c:pt>
                <c:pt idx="17">
                  <c:v>Каркалинская ООШ</c:v>
                </c:pt>
                <c:pt idx="18">
                  <c:v>Сарабикуловская ООШ</c:v>
                </c:pt>
                <c:pt idx="19">
                  <c:v>Зай-Каратайская ООШ</c:v>
                </c:pt>
                <c:pt idx="20">
                  <c:v>Урдалинская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0.84</c:v>
                </c:pt>
                <c:pt idx="11">
                  <c:v>0.83</c:v>
                </c:pt>
                <c:pt idx="12">
                  <c:v>0.83</c:v>
                </c:pt>
                <c:pt idx="13">
                  <c:v>0.8</c:v>
                </c:pt>
                <c:pt idx="14">
                  <c:v>0.73</c:v>
                </c:pt>
                <c:pt idx="15">
                  <c:v>0.69</c:v>
                </c:pt>
                <c:pt idx="16">
                  <c:v>0.67</c:v>
                </c:pt>
                <c:pt idx="17">
                  <c:v>0.56999999999999995</c:v>
                </c:pt>
                <c:pt idx="18">
                  <c:v>0.5</c:v>
                </c:pt>
                <c:pt idx="19">
                  <c:v>0.42</c:v>
                </c:pt>
                <c:pt idx="20">
                  <c:v>0</c:v>
                </c:pt>
              </c:numCache>
            </c:numRef>
          </c:val>
        </c:ser>
        <c:axId val="95766784"/>
        <c:axId val="95768576"/>
      </c:barChart>
      <c:catAx>
        <c:axId val="957667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5768576"/>
        <c:crosses val="autoZero"/>
        <c:auto val="1"/>
        <c:lblAlgn val="ctr"/>
        <c:lblOffset val="100"/>
      </c:catAx>
      <c:valAx>
        <c:axId val="957685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57667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9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Тимяшевская СОШ</c:v>
                </c:pt>
                <c:pt idx="13">
                  <c:v>Подлесная ООШ</c:v>
                </c:pt>
                <c:pt idx="14">
                  <c:v>Каркалинская ООШ</c:v>
                </c:pt>
                <c:pt idx="15">
                  <c:v>Урмышлинская ООШ</c:v>
                </c:pt>
                <c:pt idx="16">
                  <c:v>Зай -Каратайская ООШ </c:v>
                </c:pt>
                <c:pt idx="17">
                  <c:v>Ивановская ООШ</c:v>
                </c:pt>
                <c:pt idx="18">
                  <c:v>Ст-Письмянская ООШ</c:v>
                </c:pt>
                <c:pt idx="19">
                  <c:v>Шугуровская СОШ</c:v>
                </c:pt>
                <c:pt idx="20">
                  <c:v>Старо - Кувакская СОШ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0.9</c:v>
                </c:pt>
              </c:numCache>
            </c:numRef>
          </c:val>
        </c:ser>
        <c:axId val="66480000"/>
        <c:axId val="66481536"/>
      </c:barChart>
      <c:catAx>
        <c:axId val="6648000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6481536"/>
        <c:crosses val="autoZero"/>
        <c:auto val="1"/>
        <c:lblAlgn val="ctr"/>
        <c:lblOffset val="100"/>
      </c:catAx>
      <c:valAx>
        <c:axId val="664815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648000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272E-2"/>
          <c:y val="8.8871575094239506E-4"/>
          <c:w val="0.93533311295216726"/>
          <c:h val="0.713639753364200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№13</c:v>
                </c:pt>
                <c:pt idx="2">
                  <c:v>СОШ №8</c:v>
                </c:pt>
                <c:pt idx="3">
                  <c:v>СОШ №2</c:v>
                </c:pt>
                <c:pt idx="4">
                  <c:v>СОШ №6</c:v>
                </c:pt>
                <c:pt idx="5">
                  <c:v>СОШ №4</c:v>
                </c:pt>
                <c:pt idx="6">
                  <c:v>СОШ №7</c:v>
                </c:pt>
                <c:pt idx="7">
                  <c:v>СОШ №10</c:v>
                </c:pt>
                <c:pt idx="8">
                  <c:v>СОШ №5</c:v>
                </c:pt>
                <c:pt idx="9">
                  <c:v>Гимназия №11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0.81</c:v>
                </c:pt>
                <c:pt idx="1">
                  <c:v>0.75</c:v>
                </c:pt>
                <c:pt idx="2">
                  <c:v>0.73</c:v>
                </c:pt>
                <c:pt idx="3">
                  <c:v>0.72</c:v>
                </c:pt>
                <c:pt idx="4">
                  <c:v>0.71</c:v>
                </c:pt>
                <c:pt idx="5">
                  <c:v>0.69</c:v>
                </c:pt>
                <c:pt idx="6">
                  <c:v>0.68</c:v>
                </c:pt>
                <c:pt idx="7">
                  <c:v>0.68</c:v>
                </c:pt>
                <c:pt idx="8">
                  <c:v>0.67</c:v>
                </c:pt>
                <c:pt idx="9">
                  <c:v>0.65</c:v>
                </c:pt>
                <c:pt idx="10">
                  <c:v>0.63</c:v>
                </c:pt>
                <c:pt idx="11">
                  <c:v>0.57999999999999996</c:v>
                </c:pt>
              </c:numCache>
            </c:numRef>
          </c:val>
        </c:ser>
        <c:axId val="73615232"/>
        <c:axId val="73616768"/>
      </c:barChart>
      <c:catAx>
        <c:axId val="736152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3616768"/>
        <c:crosses val="autoZero"/>
        <c:auto val="1"/>
        <c:lblAlgn val="ctr"/>
        <c:lblOffset val="100"/>
      </c:catAx>
      <c:valAx>
        <c:axId val="736167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61523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Ивановская ООШ</c:v>
                </c:pt>
                <c:pt idx="1">
                  <c:v>Урмышлинская ООШ</c:v>
                </c:pt>
                <c:pt idx="2">
                  <c:v>Керлигачская ООШ</c:v>
                </c:pt>
                <c:pt idx="3">
                  <c:v>СОШ им. Горького</c:v>
                </c:pt>
                <c:pt idx="4">
                  <c:v>Подлесная ООШ</c:v>
                </c:pt>
                <c:pt idx="5">
                  <c:v>Ст – Иштерякская ООШ</c:v>
                </c:pt>
                <c:pt idx="6">
                  <c:v>Куакбашская ООШ</c:v>
                </c:pt>
                <c:pt idx="7">
                  <c:v>Шугуровская СОШ </c:v>
                </c:pt>
                <c:pt idx="8">
                  <c:v>Тимяшевская СОШ</c:v>
                </c:pt>
                <c:pt idx="9">
                  <c:v>Н- Иштирякская ш –дет.сад</c:v>
                </c:pt>
                <c:pt idx="10">
                  <c:v>Н. -Чершелин. ш – дет. сад</c:v>
                </c:pt>
                <c:pt idx="11">
                  <c:v>Зай -Каратайская ООШ </c:v>
                </c:pt>
                <c:pt idx="12">
                  <c:v>Старо - Кувакская СОШ</c:v>
                </c:pt>
                <c:pt idx="13">
                  <c:v>Н – Чершелинская ООШ</c:v>
                </c:pt>
                <c:pt idx="14">
                  <c:v>Сугушлинская ООШ</c:v>
                </c:pt>
                <c:pt idx="15">
                  <c:v>Каркалинская ООШ</c:v>
                </c:pt>
                <c:pt idx="16">
                  <c:v>Н.Серёжкинская ООШ</c:v>
                </c:pt>
                <c:pt idx="17">
                  <c:v>Сарабикуловская ООШ</c:v>
                </c:pt>
                <c:pt idx="18">
                  <c:v>Ст-Письмянская ООШ</c:v>
                </c:pt>
                <c:pt idx="19">
                  <c:v>Урдалинская ООШ</c:v>
                </c:pt>
                <c:pt idx="20">
                  <c:v>Федотовская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0.87</c:v>
                </c:pt>
                <c:pt idx="6">
                  <c:v>0.83</c:v>
                </c:pt>
                <c:pt idx="7">
                  <c:v>0.73</c:v>
                </c:pt>
                <c:pt idx="8">
                  <c:v>0.71</c:v>
                </c:pt>
                <c:pt idx="9">
                  <c:v>0.67</c:v>
                </c:pt>
                <c:pt idx="10">
                  <c:v>0.67</c:v>
                </c:pt>
                <c:pt idx="11">
                  <c:v>0.63</c:v>
                </c:pt>
                <c:pt idx="12">
                  <c:v>0.6</c:v>
                </c:pt>
                <c:pt idx="13">
                  <c:v>0.56999999999999995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0.43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dLbls>
          <c:showVal val="1"/>
        </c:dLbls>
        <c:axId val="73659136"/>
        <c:axId val="73660672"/>
      </c:barChart>
      <c:catAx>
        <c:axId val="7365913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3660672"/>
        <c:crosses val="autoZero"/>
        <c:auto val="1"/>
        <c:lblAlgn val="ctr"/>
        <c:lblOffset val="100"/>
      </c:catAx>
      <c:valAx>
        <c:axId val="736606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65913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№13</c:v>
                </c:pt>
                <c:pt idx="2">
                  <c:v>Лицей №12</c:v>
                </c:pt>
                <c:pt idx="3">
                  <c:v>СОШ №10</c:v>
                </c:pt>
                <c:pt idx="4">
                  <c:v>СОШ №6</c:v>
                </c:pt>
                <c:pt idx="5">
                  <c:v>СОШ №8</c:v>
                </c:pt>
                <c:pt idx="6">
                  <c:v>СОШ №4</c:v>
                </c:pt>
                <c:pt idx="7">
                  <c:v>СОШ №2</c:v>
                </c:pt>
                <c:pt idx="8">
                  <c:v>СОШ №7</c:v>
                </c:pt>
                <c:pt idx="9">
                  <c:v>Гимназия №11</c:v>
                </c:pt>
                <c:pt idx="10">
                  <c:v>СОШ №5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0.99</c:v>
                </c:pt>
                <c:pt idx="5">
                  <c:v>0.99</c:v>
                </c:pt>
                <c:pt idx="6">
                  <c:v>0.98</c:v>
                </c:pt>
                <c:pt idx="7">
                  <c:v>0.97000000000000008</c:v>
                </c:pt>
                <c:pt idx="8">
                  <c:v>0.97000000000000008</c:v>
                </c:pt>
                <c:pt idx="9">
                  <c:v>0.96000000000000008</c:v>
                </c:pt>
                <c:pt idx="10">
                  <c:v>0.96000000000000008</c:v>
                </c:pt>
                <c:pt idx="11">
                  <c:v>0.95000000000000007</c:v>
                </c:pt>
              </c:numCache>
            </c:numRef>
          </c:val>
        </c:ser>
        <c:axId val="91781376"/>
        <c:axId val="92475392"/>
      </c:barChart>
      <c:catAx>
        <c:axId val="91781376"/>
        <c:scaling>
          <c:orientation val="minMax"/>
        </c:scaling>
        <c:axPos val="b"/>
        <c:tickLblPos val="nextTo"/>
        <c:crossAx val="92475392"/>
        <c:crosses val="autoZero"/>
        <c:auto val="1"/>
        <c:lblAlgn val="ctr"/>
        <c:lblOffset val="100"/>
      </c:catAx>
      <c:valAx>
        <c:axId val="924753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17813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Лист1!$D$1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74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Лист1!$C$2:$C$22</c:f>
              <c:strCache>
                <c:ptCount val="21"/>
                <c:pt idx="0">
                  <c:v>Федотовская ООШ</c:v>
                </c:pt>
                <c:pt idx="1">
                  <c:v>Н- Иштирякская ш –дет.сад</c:v>
                </c:pt>
                <c:pt idx="2">
                  <c:v>Куакбашская ООШ</c:v>
                </c:pt>
                <c:pt idx="3">
                  <c:v>Сугушлинская ООШ</c:v>
                </c:pt>
                <c:pt idx="4">
                  <c:v>Сарабикуловская ООШ</c:v>
                </c:pt>
                <c:pt idx="5">
                  <c:v>Керлигачская ООШ</c:v>
                </c:pt>
                <c:pt idx="6">
                  <c:v>Н. -Чершелин. ш – дет. сад</c:v>
                </c:pt>
                <c:pt idx="7">
                  <c:v>Н.Серёжкинская ООШ</c:v>
                </c:pt>
                <c:pt idx="8">
                  <c:v>Тимяшевская СОШ</c:v>
                </c:pt>
                <c:pt idx="9">
                  <c:v>Подлесная ООШ</c:v>
                </c:pt>
                <c:pt idx="10">
                  <c:v>Каркалинская ООШ </c:v>
                </c:pt>
                <c:pt idx="11">
                  <c:v>Шугуровская СОШ </c:v>
                </c:pt>
                <c:pt idx="12">
                  <c:v>Ст – Иштерякская ООШ</c:v>
                </c:pt>
                <c:pt idx="13">
                  <c:v>СОШ им. Горького</c:v>
                </c:pt>
                <c:pt idx="14">
                  <c:v>Урмышлинская ООШ</c:v>
                </c:pt>
                <c:pt idx="15">
                  <c:v>Зай- Каратайская ООШ</c:v>
                </c:pt>
                <c:pt idx="16">
                  <c:v>Ст-Письмянская ООШ</c:v>
                </c:pt>
                <c:pt idx="17">
                  <c:v>Ивановская ООШ</c:v>
                </c:pt>
                <c:pt idx="18">
                  <c:v>Старо - Кувакская СОШ</c:v>
                </c:pt>
                <c:pt idx="19">
                  <c:v>Н – Чершелинская ООШ</c:v>
                </c:pt>
                <c:pt idx="20">
                  <c:v>Урдалинская ООШ</c:v>
                </c:pt>
              </c:strCache>
            </c:strRef>
          </c:cat>
          <c:val>
            <c:numRef>
              <c:f>Лист1!$D$2:$D$22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0</c:v>
                </c:pt>
              </c:numCache>
            </c:numRef>
          </c:val>
        </c:ser>
        <c:axId val="92492544"/>
        <c:axId val="92494080"/>
      </c:barChart>
      <c:catAx>
        <c:axId val="92492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2494080"/>
        <c:crosses val="autoZero"/>
        <c:auto val="1"/>
        <c:lblAlgn val="ctr"/>
        <c:lblOffset val="100"/>
      </c:catAx>
      <c:valAx>
        <c:axId val="924940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249254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198695583503815E-2"/>
          <c:y val="0"/>
          <c:w val="0.93580130441651221"/>
          <c:h val="0.6369201766446188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Лицей №12</c:v>
                </c:pt>
                <c:pt idx="2">
                  <c:v>СОШ №6</c:v>
                </c:pt>
                <c:pt idx="3">
                  <c:v>СОШ №10</c:v>
                </c:pt>
                <c:pt idx="4">
                  <c:v>Гимназия №11</c:v>
                </c:pt>
                <c:pt idx="5">
                  <c:v>СОШ №4</c:v>
                </c:pt>
                <c:pt idx="6">
                  <c:v>СОШ №5</c:v>
                </c:pt>
                <c:pt idx="7">
                  <c:v>СОШ №7</c:v>
                </c:pt>
                <c:pt idx="8">
                  <c:v>СОШ №2</c:v>
                </c:pt>
                <c:pt idx="9">
                  <c:v>СОШ №8</c:v>
                </c:pt>
                <c:pt idx="10">
                  <c:v>СОШ №13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0.88</c:v>
                </c:pt>
                <c:pt idx="1">
                  <c:v>0.82000000000000006</c:v>
                </c:pt>
                <c:pt idx="2">
                  <c:v>0.8</c:v>
                </c:pt>
                <c:pt idx="3">
                  <c:v>0.77000000000000013</c:v>
                </c:pt>
                <c:pt idx="4">
                  <c:v>0.75000000000000011</c:v>
                </c:pt>
                <c:pt idx="5">
                  <c:v>0.73000000000000009</c:v>
                </c:pt>
                <c:pt idx="6">
                  <c:v>0.72000000000000008</c:v>
                </c:pt>
                <c:pt idx="7">
                  <c:v>0.71000000000000008</c:v>
                </c:pt>
                <c:pt idx="8">
                  <c:v>0.70000000000000007</c:v>
                </c:pt>
                <c:pt idx="9">
                  <c:v>0.67000000000000015</c:v>
                </c:pt>
                <c:pt idx="10">
                  <c:v>0.63000000000000012</c:v>
                </c:pt>
                <c:pt idx="11">
                  <c:v>0.53</c:v>
                </c:pt>
              </c:numCache>
            </c:numRef>
          </c:val>
        </c:ser>
        <c:axId val="92632576"/>
        <c:axId val="92634112"/>
      </c:barChart>
      <c:catAx>
        <c:axId val="926325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2634112"/>
        <c:crosses val="autoZero"/>
        <c:auto val="1"/>
        <c:lblAlgn val="ctr"/>
        <c:lblOffset val="100"/>
      </c:catAx>
      <c:valAx>
        <c:axId val="92634112"/>
        <c:scaling>
          <c:orientation val="minMax"/>
        </c:scaling>
        <c:delete val="1"/>
        <c:axPos val="l"/>
        <c:numFmt formatCode="0%" sourceLinked="1"/>
        <c:tickLblPos val="nextTo"/>
        <c:crossAx val="926325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Урмышлинская ООШ</c:v>
                </c:pt>
                <c:pt idx="1">
                  <c:v>Ивановская ООШ</c:v>
                </c:pt>
                <c:pt idx="2">
                  <c:v>Ст-Письмянская ООШ</c:v>
                </c:pt>
                <c:pt idx="3">
                  <c:v>Сугушлинская ООШ</c:v>
                </c:pt>
                <c:pt idx="4">
                  <c:v>Ст – Иштерякская ООШ</c:v>
                </c:pt>
                <c:pt idx="5">
                  <c:v>Подлесная ООШ</c:v>
                </c:pt>
                <c:pt idx="6">
                  <c:v>Сарабикуловская ООШ</c:v>
                </c:pt>
                <c:pt idx="7">
                  <c:v>Тимяшевская СОШ</c:v>
                </c:pt>
                <c:pt idx="8">
                  <c:v>Н- Иштирякская ш –дет.сад</c:v>
                </c:pt>
                <c:pt idx="9">
                  <c:v>Н. -Чершелин. ш – дет. сад</c:v>
                </c:pt>
                <c:pt idx="10">
                  <c:v>Каркалинская ООШ</c:v>
                </c:pt>
                <c:pt idx="11">
                  <c:v>Куакбашская ООШ</c:v>
                </c:pt>
                <c:pt idx="12">
                  <c:v>Шугуровская СОШ </c:v>
                </c:pt>
                <c:pt idx="13">
                  <c:v>Н.Серёжкинская ООШ</c:v>
                </c:pt>
                <c:pt idx="14">
                  <c:v>СОШ им. Горького</c:v>
                </c:pt>
                <c:pt idx="15">
                  <c:v>Н – Чершелинская ООШ</c:v>
                </c:pt>
                <c:pt idx="16">
                  <c:v>Старо - Кувакская СОШ</c:v>
                </c:pt>
                <c:pt idx="17">
                  <c:v>Керлигачская ООШ</c:v>
                </c:pt>
                <c:pt idx="18">
                  <c:v>Зай - Каратайская ООШ </c:v>
                </c:pt>
                <c:pt idx="19">
                  <c:v>Урдалинская ООШ</c:v>
                </c:pt>
                <c:pt idx="20">
                  <c:v>Федотовская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0.83000000000000007</c:v>
                </c:pt>
                <c:pt idx="5">
                  <c:v>0.75000000000000011</c:v>
                </c:pt>
                <c:pt idx="6">
                  <c:v>0.75000000000000011</c:v>
                </c:pt>
                <c:pt idx="7">
                  <c:v>0.69000000000000006</c:v>
                </c:pt>
                <c:pt idx="8">
                  <c:v>0.67000000000000015</c:v>
                </c:pt>
                <c:pt idx="9">
                  <c:v>0.67000000000000015</c:v>
                </c:pt>
                <c:pt idx="10">
                  <c:v>0.67000000000000015</c:v>
                </c:pt>
                <c:pt idx="11">
                  <c:v>0.67000000000000015</c:v>
                </c:pt>
                <c:pt idx="12">
                  <c:v>0.6100000000000001</c:v>
                </c:pt>
                <c:pt idx="13">
                  <c:v>0.60000000000000009</c:v>
                </c:pt>
                <c:pt idx="14">
                  <c:v>0.60000000000000009</c:v>
                </c:pt>
                <c:pt idx="15">
                  <c:v>0.56999999999999995</c:v>
                </c:pt>
                <c:pt idx="16">
                  <c:v>0.55000000000000004</c:v>
                </c:pt>
                <c:pt idx="17">
                  <c:v>0.5</c:v>
                </c:pt>
                <c:pt idx="18">
                  <c:v>0.5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dLbls>
          <c:showVal val="1"/>
        </c:dLbls>
        <c:axId val="92457984"/>
        <c:axId val="93070080"/>
      </c:barChart>
      <c:catAx>
        <c:axId val="924579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3070080"/>
        <c:crosses val="autoZero"/>
        <c:auto val="1"/>
        <c:lblAlgn val="ctr"/>
        <c:lblOffset val="100"/>
      </c:catAx>
      <c:valAx>
        <c:axId val="930700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24579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№13</c:v>
                </c:pt>
                <c:pt idx="2">
                  <c:v>ООШ №1</c:v>
                </c:pt>
                <c:pt idx="3">
                  <c:v>СОШ №6</c:v>
                </c:pt>
                <c:pt idx="4">
                  <c:v>СОШ №8</c:v>
                </c:pt>
                <c:pt idx="5">
                  <c:v>СОШ №5</c:v>
                </c:pt>
                <c:pt idx="6">
                  <c:v>Гимназия №11</c:v>
                </c:pt>
                <c:pt idx="7">
                  <c:v>СОШ №3</c:v>
                </c:pt>
                <c:pt idx="8">
                  <c:v>Лицей №12</c:v>
                </c:pt>
                <c:pt idx="9">
                  <c:v>СОШ №7</c:v>
                </c:pt>
                <c:pt idx="10">
                  <c:v>СОШ №4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0.98</c:v>
                </c:pt>
                <c:pt idx="11">
                  <c:v>0.98</c:v>
                </c:pt>
              </c:numCache>
            </c:numRef>
          </c:val>
        </c:ser>
        <c:axId val="93387008"/>
        <c:axId val="95469568"/>
      </c:barChart>
      <c:catAx>
        <c:axId val="933870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5469568"/>
        <c:crosses val="autoZero"/>
        <c:auto val="1"/>
        <c:lblAlgn val="ctr"/>
        <c:lblOffset val="100"/>
      </c:catAx>
      <c:valAx>
        <c:axId val="954695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3870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70%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–72%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</a:t>
          </a:r>
          <a:r>
            <a:rPr lang="ru-RU" b="1" dirty="0" smtClean="0">
              <a:solidFill>
                <a:srgbClr val="0070C0"/>
              </a:solidFill>
            </a:rPr>
            <a:t>81</a:t>
          </a:r>
          <a:r>
            <a:rPr lang="ru-RU" b="1" dirty="0" smtClean="0">
              <a:solidFill>
                <a:srgbClr val="0070C0"/>
              </a:solidFill>
            </a:rPr>
            <a:t>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0.00903</cdr:x>
      <cdr:y>0.2381</cdr:y>
    </cdr:from>
    <cdr:to>
      <cdr:x>1</cdr:x>
      <cdr:y>0.24762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 flipV="1">
          <a:off x="76163" y="1143008"/>
          <a:ext cx="8358253" cy="45701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05.05.2017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8072462" cy="4929222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проверочных  работ по предметам  учащихся 3 классов за 3 четверть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проверочных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65922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860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830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(96,5%)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187 ( 22,5%)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411  (49,5%)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49%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217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( 26 %)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15  ( 2%)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3 %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98%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72%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69%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3,9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3,8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64305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785794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92867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72%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928662" y="2071678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071546"/>
          <a:ext cx="7786742" cy="5761868"/>
        </p:xfrm>
        <a:graphic>
          <a:graphicData uri="http://schemas.openxmlformats.org/drawingml/2006/table">
            <a:tbl>
              <a:tblPr/>
              <a:tblGrid>
                <a:gridCol w="2077743"/>
                <a:gridCol w="655320"/>
                <a:gridCol w="531495"/>
                <a:gridCol w="532130"/>
                <a:gridCol w="521335"/>
                <a:gridCol w="501015"/>
                <a:gridCol w="553085"/>
                <a:gridCol w="842983"/>
                <a:gridCol w="714380"/>
                <a:gridCol w="857256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928670"/>
          <a:ext cx="7786742" cy="5434175"/>
        </p:xfrm>
        <a:graphic>
          <a:graphicData uri="http://schemas.openxmlformats.org/drawingml/2006/table">
            <a:tbl>
              <a:tblPr/>
              <a:tblGrid>
                <a:gridCol w="2214577"/>
                <a:gridCol w="785818"/>
                <a:gridCol w="642942"/>
                <a:gridCol w="500066"/>
                <a:gridCol w="500066"/>
                <a:gridCol w="500066"/>
                <a:gridCol w="428628"/>
                <a:gridCol w="785818"/>
                <a:gridCol w="714381"/>
                <a:gridCol w="714380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0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Новоиштирякская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НШДС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685" marR="1268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проверочной   работы по русскому языку в 3  классах за 3 четверть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069484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860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818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95%)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167(20%)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408 (50%)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225 (28%)        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18 (2%)                                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98%                       98%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70%                    73%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3,9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4,0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860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830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96,5%)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265 (32%)                 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28%)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406 (49%)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      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48%)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157 (18,8%)              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23,5%)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 (0,2%)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         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0,5%)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99,8            99%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81             77%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4,1              4,1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1429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214422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5272" y="1071546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</a:rPr>
              <a:t>81</a:t>
            </a:r>
            <a:r>
              <a:rPr lang="ru-RU" b="1" dirty="0" smtClean="0">
                <a:solidFill>
                  <a:srgbClr val="0070C0"/>
                </a:solidFill>
              </a:rPr>
              <a:t>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142976" y="1785926"/>
            <a:ext cx="8001024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3573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5"/>
          <a:ext cx="7858180" cy="5837307"/>
        </p:xfrm>
        <a:graphic>
          <a:graphicData uri="http://schemas.openxmlformats.org/drawingml/2006/table">
            <a:tbl>
              <a:tblPr/>
              <a:tblGrid>
                <a:gridCol w="2143140"/>
                <a:gridCol w="785818"/>
                <a:gridCol w="705880"/>
                <a:gridCol w="580004"/>
                <a:gridCol w="642942"/>
                <a:gridCol w="500066"/>
                <a:gridCol w="500066"/>
                <a:gridCol w="714380"/>
                <a:gridCol w="642942"/>
                <a:gridCol w="642942"/>
              </a:tblGrid>
              <a:tr h="1000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1430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642919"/>
          <a:ext cx="7715304" cy="5914483"/>
        </p:xfrm>
        <a:graphic>
          <a:graphicData uri="http://schemas.openxmlformats.org/drawingml/2006/table">
            <a:tbl>
              <a:tblPr/>
              <a:tblGrid>
                <a:gridCol w="2500330"/>
                <a:gridCol w="642942"/>
                <a:gridCol w="642942"/>
                <a:gridCol w="571504"/>
                <a:gridCol w="571504"/>
                <a:gridCol w="500066"/>
                <a:gridCol w="500066"/>
                <a:gridCol w="642942"/>
                <a:gridCol w="571504"/>
                <a:gridCol w="571504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Новоиштирякская НШДС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проверочной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 по окружающему миру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3 четверть в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классах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57161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357430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428652"/>
            <a:ext cx="7498080" cy="128588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571480"/>
          <a:ext cx="7618436" cy="5690430"/>
        </p:xfrm>
        <a:graphic>
          <a:graphicData uri="http://schemas.openxmlformats.org/drawingml/2006/table">
            <a:tbl>
              <a:tblPr/>
              <a:tblGrid>
                <a:gridCol w="1785950"/>
                <a:gridCol w="875928"/>
                <a:gridCol w="630281"/>
                <a:gridCol w="539515"/>
                <a:gridCol w="540150"/>
                <a:gridCol w="539515"/>
                <a:gridCol w="629646"/>
                <a:gridCol w="723585"/>
                <a:gridCol w="723585"/>
                <a:gridCol w="630281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500090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1" y="642919"/>
          <a:ext cx="7643865" cy="5811975"/>
        </p:xfrm>
        <a:graphic>
          <a:graphicData uri="http://schemas.openxmlformats.org/drawingml/2006/table">
            <a:tbl>
              <a:tblPr/>
              <a:tblGrid>
                <a:gridCol w="2143139"/>
                <a:gridCol w="642942"/>
                <a:gridCol w="571504"/>
                <a:gridCol w="383600"/>
                <a:gridCol w="473656"/>
                <a:gridCol w="571504"/>
                <a:gridCol w="642942"/>
                <a:gridCol w="785818"/>
                <a:gridCol w="785818"/>
                <a:gridCol w="642942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Новоиштирякская НШДС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 НШДС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проверочной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работы по математике в 3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4502</TotalTime>
  <Words>2047</Words>
  <Application>Microsoft Office PowerPoint</Application>
  <PresentationFormat>Экран (4:3)</PresentationFormat>
  <Paragraphs>1239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                  Результаты проверочных  работ по предметам  учащихся 3 классов за 3 четверть 2016-2017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Таблица с результатами</vt:lpstr>
      <vt:lpstr>                      Таблица с результатами</vt:lpstr>
      <vt:lpstr>   Выводы:</vt:lpstr>
      <vt:lpstr>Слайд 10</vt:lpstr>
      <vt:lpstr>               Русский язык 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Таблица результатов</vt:lpstr>
      <vt:lpstr>            Таблица результатов</vt:lpstr>
      <vt:lpstr>   Выводы:</vt:lpstr>
      <vt:lpstr>Слайд 19</vt:lpstr>
      <vt:lpstr>Слайд 20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Таблица с результатами</vt:lpstr>
      <vt:lpstr>                   Таблица с результатами</vt:lpstr>
      <vt:lpstr>  Выводы :  </vt:lpstr>
      <vt:lpstr>Слайд 28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621</cp:revision>
  <dcterms:created xsi:type="dcterms:W3CDTF">2012-12-17T07:09:56Z</dcterms:created>
  <dcterms:modified xsi:type="dcterms:W3CDTF">2017-05-05T19:03:23Z</dcterms:modified>
</cp:coreProperties>
</file>